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6858000" cx="12192000"/>
  <p:notesSz cx="6858000" cy="9144000"/>
  <p:embeddedFontLst>
    <p:embeddedFont>
      <p:font typeface="Corbel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i07O0ljKjQ1tlQogyAXipfYqvc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B26DE8-3D6D-4895-9024-D006B06795FF}">
  <a:tblStyle styleId="{6BB26DE8-3D6D-4895-9024-D006B06795FF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fill>
          <a:solidFill>
            <a:srgbClr val="CBE2F5"/>
          </a:solidFill>
        </a:fill>
      </a:tcStyle>
    </a:band1H>
    <a:band2H>
      <a:tcTxStyle/>
    </a:band2H>
    <a:band1V>
      <a:tcTxStyle/>
      <a:tcStyle>
        <a:fill>
          <a:solidFill>
            <a:srgbClr val="CBE2F5"/>
          </a:solidFill>
        </a:fill>
      </a:tcStyle>
    </a:band1V>
    <a:band2V>
      <a:tcTxStyle/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Corbel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Corbel-italic.fntdata"/><Relationship Id="rId12" Type="http://schemas.openxmlformats.org/officeDocument/2006/relationships/slide" Target="slides/slide5.xml"/><Relationship Id="rId34" Type="http://schemas.openxmlformats.org/officeDocument/2006/relationships/font" Target="fonts/Corbel-bold.fntdata"/><Relationship Id="rId15" Type="http://schemas.openxmlformats.org/officeDocument/2006/relationships/slide" Target="slides/slide8.xml"/><Relationship Id="rId37" Type="http://customschemas.google.com/relationships/presentationmetadata" Target="metadata"/><Relationship Id="rId14" Type="http://schemas.openxmlformats.org/officeDocument/2006/relationships/slide" Target="slides/slide7.xml"/><Relationship Id="rId36" Type="http://schemas.openxmlformats.org/officeDocument/2006/relationships/font" Target="fonts/Corbel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94" name="Google Shape;94;p30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5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5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5"/>
          <p:cNvSpPr txBox="1"/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5"/>
          <p:cNvSpPr txBox="1"/>
          <p:nvPr>
            <p:ph idx="1" type="subTitle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35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5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9" name="Google Shape;109;p3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6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6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6"/>
          <p:cNvSpPr txBox="1"/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6"/>
          <p:cNvSpPr txBox="1"/>
          <p:nvPr>
            <p:ph idx="1" type="body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36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6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8" name="Google Shape;118;p36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7"/>
          <p:cNvSpPr txBox="1"/>
          <p:nvPr>
            <p:ph idx="1" type="body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122" name="Google Shape;122;p37"/>
          <p:cNvSpPr txBox="1"/>
          <p:nvPr>
            <p:ph idx="2" type="body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8"/>
          <p:cNvSpPr txBox="1"/>
          <p:nvPr>
            <p:ph idx="1" type="body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9" name="Google Shape;129;p38"/>
          <p:cNvSpPr txBox="1"/>
          <p:nvPr>
            <p:ph idx="2" type="body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130" name="Google Shape;130;p38"/>
          <p:cNvSpPr txBox="1"/>
          <p:nvPr>
            <p:ph idx="3" type="body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38"/>
          <p:cNvSpPr txBox="1"/>
          <p:nvPr>
            <p:ph idx="4" type="body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132" name="Google Shape;132;p38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8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8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9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9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 txBox="1"/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0"/>
          <p:cNvSpPr txBox="1"/>
          <p:nvPr>
            <p:ph idx="1" type="body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🢝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🢝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🢝"/>
              <a:defRPr sz="1600"/>
            </a:lvl9pPr>
          </a:lstStyle>
          <a:p/>
        </p:txBody>
      </p:sp>
      <p:sp>
        <p:nvSpPr>
          <p:cNvPr id="143" name="Google Shape;143;p40"/>
          <p:cNvSpPr txBox="1"/>
          <p:nvPr>
            <p:ph idx="2" type="body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p40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0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1"/>
          <p:cNvSpPr txBox="1"/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1"/>
          <p:cNvSpPr/>
          <p:nvPr>
            <p:ph idx="2" type="pic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150" name="Google Shape;150;p41"/>
          <p:cNvSpPr txBox="1"/>
          <p:nvPr>
            <p:ph idx="1" type="body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4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4" name="Google Shape;154;p41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2"/>
          <p:cNvSpPr txBox="1"/>
          <p:nvPr>
            <p:ph idx="1" type="body"/>
          </p:nvPr>
        </p:nvSpPr>
        <p:spPr>
          <a:xfrm rot="5400000">
            <a:off x="3872485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158" name="Google Shape;158;p42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2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3"/>
          <p:cNvSpPr txBox="1"/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00" spcFirstLastPara="1" rIns="45700" wrap="square" tIns="914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3"/>
          <p:cNvSpPr txBox="1"/>
          <p:nvPr>
            <p:ph idx="1" type="body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🢝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🢝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🢝"/>
              <a:defRPr/>
            </a:lvl9pPr>
          </a:lstStyle>
          <a:p/>
        </p:txBody>
      </p:sp>
      <p:sp>
        <p:nvSpPr>
          <p:cNvPr id="164" name="Google Shape;164;p43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3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" name="Google Shape;167;p43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3" name="Google Shape;183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9" name="Google Shape;189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5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5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2" name="Google Shape;202;p5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5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4" name="Google Shape;204;p5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" name="Google Shape;205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5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0" name="Google Shape;220;p5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1" name="Google Shape;221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6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6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28" name="Google Shape;228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6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6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4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4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i="0" sz="5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9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b="0" i="0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87" name="Google Shape;87;p29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88" name="Google Shape;88;p29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89" name="Google Shape;89;p2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spcBef>
                <a:spcPts val="0"/>
              </a:spcBef>
              <a:buNone/>
              <a:defRPr sz="1000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" name="Google Shape;90;p29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0" name="Google Shape;170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7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Relationship Id="rId8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"/>
          <p:cNvSpPr/>
          <p:nvPr/>
        </p:nvSpPr>
        <p:spPr>
          <a:xfrm>
            <a:off x="0" y="0"/>
            <a:ext cx="685800" cy="6858000"/>
          </a:xfrm>
          <a:custGeom>
            <a:rect b="b" l="l" r="r" t="t"/>
            <a:pathLst>
              <a:path extrusionOk="0" h="3177300" w="317730">
                <a:moveTo>
                  <a:pt x="0" y="0"/>
                </a:moveTo>
                <a:lnTo>
                  <a:pt x="317730" y="0"/>
                </a:lnTo>
                <a:lnTo>
                  <a:pt x="317730" y="3177300"/>
                </a:lnTo>
                <a:lnTo>
                  <a:pt x="0" y="3177300"/>
                </a:lnTo>
                <a:close/>
              </a:path>
            </a:pathLst>
          </a:custGeom>
          <a:solidFill>
            <a:srgbClr val="F6CF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3322" y="1769816"/>
            <a:ext cx="815677" cy="5821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"/>
          <p:cNvCxnSpPr/>
          <p:nvPr/>
        </p:nvCxnSpPr>
        <p:spPr>
          <a:xfrm>
            <a:off x="10221534" y="5689600"/>
            <a:ext cx="1284666" cy="0"/>
          </a:xfrm>
          <a:prstGeom prst="straightConnector1">
            <a:avLst/>
          </a:prstGeom>
          <a:noFill/>
          <a:ln cap="rnd" cmpd="sng" w="7239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2"/>
          <p:cNvCxnSpPr/>
          <p:nvPr/>
        </p:nvCxnSpPr>
        <p:spPr>
          <a:xfrm rot="152125">
            <a:off x="10968259" y="5907087"/>
            <a:ext cx="358862" cy="0"/>
          </a:xfrm>
          <a:prstGeom prst="straightConnector1">
            <a:avLst/>
          </a:prstGeom>
          <a:noFill/>
          <a:ln cap="rnd" cmpd="sng" w="47625">
            <a:solidFill>
              <a:srgbClr val="020F59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51" name="Google Shape;25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336" y="3326022"/>
            <a:ext cx="309128" cy="20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"/>
          <p:cNvPicPr preferRelativeResize="0"/>
          <p:nvPr/>
        </p:nvPicPr>
        <p:blipFill rotWithShape="1">
          <a:blip r:embed="rId5">
            <a:alphaModFix/>
          </a:blip>
          <a:srcRect b="11791" l="0" r="0" t="11791"/>
          <a:stretch/>
        </p:blipFill>
        <p:spPr>
          <a:xfrm>
            <a:off x="685800" y="-14716"/>
            <a:ext cx="11617613" cy="686117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"/>
          <p:cNvSpPr txBox="1"/>
          <p:nvPr/>
        </p:nvSpPr>
        <p:spPr>
          <a:xfrm>
            <a:off x="3244815" y="4528479"/>
            <a:ext cx="7902875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PREPARATION OF A BUSINESS PLAN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"/>
          <p:cNvSpPr txBox="1"/>
          <p:nvPr/>
        </p:nvSpPr>
        <p:spPr>
          <a:xfrm>
            <a:off x="5771536" y="6124573"/>
            <a:ext cx="595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November </a:t>
            </a:r>
            <a:r>
              <a:rPr b="1" lang="en-US" sz="2800">
                <a:solidFill>
                  <a:srgbClr val="FFFFFF"/>
                </a:solidFill>
              </a:rPr>
              <a:t>30</a:t>
            </a:r>
            <a:r>
              <a:rPr b="1"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"/>
          <p:cNvSpPr txBox="1"/>
          <p:nvPr>
            <p:ph type="title"/>
          </p:nvPr>
        </p:nvSpPr>
        <p:spPr>
          <a:xfrm>
            <a:off x="2292350" y="300038"/>
            <a:ext cx="7289800" cy="14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US"/>
              <a:t>CAPITAL COSTS </a:t>
            </a:r>
            <a:endParaRPr/>
          </a:p>
        </p:txBody>
      </p:sp>
      <p:sp>
        <p:nvSpPr>
          <p:cNvPr id="379" name="Google Shape;379;p11"/>
          <p:cNvSpPr txBox="1"/>
          <p:nvPr>
            <p:ph idx="1" type="body"/>
          </p:nvPr>
        </p:nvSpPr>
        <p:spPr>
          <a:xfrm>
            <a:off x="1042998" y="1522624"/>
            <a:ext cx="10292400" cy="52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397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 "/>
            </a:pPr>
            <a:r>
              <a:rPr b="1" lang="en-US"/>
              <a:t>Fixed Capital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-1397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200"/>
              <a:buChar char=" "/>
            </a:pPr>
            <a:r>
              <a:rPr lang="en-US"/>
              <a:t> </a:t>
            </a:r>
            <a:endParaRPr/>
          </a:p>
        </p:txBody>
      </p:sp>
      <p:graphicFrame>
        <p:nvGraphicFramePr>
          <p:cNvPr id="380" name="Google Shape;380;p11"/>
          <p:cNvGraphicFramePr/>
          <p:nvPr/>
        </p:nvGraphicFramePr>
        <p:xfrm>
          <a:off x="1191802" y="18208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{6BB26DE8-3D6D-4895-9024-D006B06795FF}</a:tableStyleId>
              </a:tblPr>
              <a:tblGrid>
                <a:gridCol w="2193150"/>
                <a:gridCol w="2419950"/>
                <a:gridCol w="2306550"/>
                <a:gridCol w="2306550"/>
              </a:tblGrid>
              <a:tr h="64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Assets</a:t>
                      </a:r>
                      <a:endParaRPr sz="1800"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No of units</a:t>
                      </a:r>
                      <a:endParaRPr sz="1800"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Per unit costs</a:t>
                      </a:r>
                      <a:endParaRPr sz="1800"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Total costs per asset </a:t>
                      </a:r>
                      <a:endParaRPr sz="1800"/>
                    </a:p>
                  </a:txBody>
                  <a:tcPr marT="45675" marB="45675" marR="91450" marL="91450"/>
                </a:tc>
              </a:tr>
              <a:tr h="370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Fixed assets</a:t>
                      </a:r>
                      <a:endParaRPr sz="1800"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675" marB="45675" marR="91450" marL="91450"/>
                </a:tc>
              </a:tr>
              <a:tr h="370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Others </a:t>
                      </a:r>
                      <a:endParaRPr sz="1800"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675" marB="4567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675" marB="45675" marR="91450" marL="91450"/>
                </a:tc>
              </a:tr>
            </a:tbl>
          </a:graphicData>
        </a:graphic>
      </p:graphicFrame>
      <p:graphicFrame>
        <p:nvGraphicFramePr>
          <p:cNvPr id="381" name="Google Shape;381;p11"/>
          <p:cNvGraphicFramePr/>
          <p:nvPr/>
        </p:nvGraphicFramePr>
        <p:xfrm>
          <a:off x="1191802" y="33845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{6BB26DE8-3D6D-4895-9024-D006B06795FF}</a:tableStyleId>
              </a:tblPr>
              <a:tblGrid>
                <a:gridCol w="4386300"/>
                <a:gridCol w="4839900"/>
              </a:tblGrid>
              <a:tr h="46130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Working capital required for business for </a:t>
                      </a:r>
                      <a:r>
                        <a:rPr b="1" i="1" lang="en-US" sz="1800"/>
                        <a:t>ONE/ TWO MONTHS </a:t>
                      </a:r>
                      <a:r>
                        <a:rPr lang="en-US" sz="1800"/>
                        <a:t> </a:t>
                      </a:r>
                      <a:endParaRPr sz="1800"/>
                    </a:p>
                  </a:txBody>
                  <a:tcPr marT="45725" marB="45725" marR="91450" marL="91450"/>
                </a:tc>
                <a:tc hMerge="1"/>
              </a:tr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Raw material required + WIP + Finished goods + Debtors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2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Others fixed costs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82" name="Google Shape;382;p11"/>
          <p:cNvGraphicFramePr/>
          <p:nvPr/>
        </p:nvGraphicFramePr>
        <p:xfrm>
          <a:off x="1191802" y="522080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{6BB26DE8-3D6D-4895-9024-D006B06795FF}</a:tableStyleId>
              </a:tblPr>
              <a:tblGrid>
                <a:gridCol w="4352100"/>
                <a:gridCol w="4802175"/>
              </a:tblGrid>
              <a:tr h="6199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Fixed Capital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2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Working capital 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462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Total Capital </a:t>
                      </a:r>
                      <a:endParaRPr b="1"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2"/>
          <p:cNvSpPr/>
          <p:nvPr/>
        </p:nvSpPr>
        <p:spPr>
          <a:xfrm>
            <a:off x="0" y="0"/>
            <a:ext cx="12188952" cy="68575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8" name="Google Shape;388;p12"/>
          <p:cNvSpPr/>
          <p:nvPr/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89" name="Google Shape;389;p12"/>
          <p:cNvSpPr txBox="1"/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Twentieth Century"/>
              <a:buNone/>
            </a:pPr>
            <a:r>
              <a:rPr lang="en-US">
                <a:solidFill>
                  <a:srgbClr val="FFFFFF"/>
                </a:solidFill>
              </a:rPr>
              <a:t>SOURCE OF CAPITAL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90" name="Google Shape;390;p12"/>
          <p:cNvCxnSpPr/>
          <p:nvPr/>
        </p:nvCxnSpPr>
        <p:spPr>
          <a:xfrm rot="10800000">
            <a:off x="762000" y="5242273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391" name="Google Shape;391;p12"/>
          <p:cNvGraphicFramePr/>
          <p:nvPr/>
        </p:nvGraphicFramePr>
        <p:xfrm>
          <a:off x="642938" y="8370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{6BB26DE8-3D6D-4895-9024-D006B06795FF}</a:tableStyleId>
              </a:tblPr>
              <a:tblGrid>
                <a:gridCol w="4299825"/>
                <a:gridCol w="3611200"/>
                <a:gridCol w="2985600"/>
              </a:tblGrid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Twentieth Century"/>
                        <a:buNone/>
                      </a:pPr>
                      <a:r>
                        <a:rPr lang="en-US" sz="2400"/>
                        <a:t>Source </a:t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Details</a:t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Amount </a:t>
                      </a:r>
                      <a:endParaRPr sz="2400"/>
                    </a:p>
                  </a:txBody>
                  <a:tcPr marT="45800" marB="45800" marR="91575" marL="91575"/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Investment by owner </a:t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800" marB="45800" marR="91575" marL="91575"/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Bank Loan  </a:t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Bank name </a:t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800" marB="45800" marR="91575" marL="91575"/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Loan from family</a:t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Details</a:t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800" marB="45800" marR="91575" marL="91575"/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Loan from other sources  </a:t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Details </a:t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800" marB="45800" marR="91575" marL="91575"/>
                </a:tc>
              </a:tr>
              <a:tr h="494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Total </a:t>
                      </a:r>
                      <a:endParaRPr sz="2400"/>
                    </a:p>
                  </a:txBody>
                  <a:tcPr marT="45800" marB="45800" marR="91575" marL="91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45800" marB="45800" marR="91575" marL="9157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3"/>
          <p:cNvSpPr/>
          <p:nvPr/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7" name="Google Shape;397;p13"/>
          <p:cNvSpPr txBox="1"/>
          <p:nvPr>
            <p:ph type="title"/>
          </p:nvPr>
        </p:nvSpPr>
        <p:spPr>
          <a:xfrm>
            <a:off x="643468" y="643467"/>
            <a:ext cx="3415612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Twentieth Century"/>
              <a:buNone/>
            </a:pPr>
            <a:r>
              <a:rPr lang="en-US">
                <a:solidFill>
                  <a:srgbClr val="FFFFFF"/>
                </a:solidFill>
              </a:rPr>
              <a:t>5. MARKETING PLAN</a:t>
            </a:r>
            <a:endParaRPr/>
          </a:p>
        </p:txBody>
      </p:sp>
      <p:grpSp>
        <p:nvGrpSpPr>
          <p:cNvPr id="398" name="Google Shape;398;p13"/>
          <p:cNvGrpSpPr/>
          <p:nvPr/>
        </p:nvGrpSpPr>
        <p:grpSpPr>
          <a:xfrm>
            <a:off x="5603875" y="954148"/>
            <a:ext cx="5641974" cy="4921129"/>
            <a:chOff x="0" y="60"/>
            <a:chExt cx="5641974" cy="4921129"/>
          </a:xfrm>
        </p:grpSpPr>
        <p:sp>
          <p:nvSpPr>
            <p:cNvPr id="399" name="Google Shape;399;p13"/>
            <p:cNvSpPr/>
            <p:nvPr/>
          </p:nvSpPr>
          <p:spPr>
            <a:xfrm rot="5400000">
              <a:off x="2876322" y="-605096"/>
              <a:ext cx="1920440" cy="361086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D8EA">
                <a:alpha val="89803"/>
              </a:srgbClr>
            </a:solidFill>
            <a:ln cap="flat" cmpd="sng" w="15875">
              <a:solidFill>
                <a:srgbClr val="CBD8EA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3"/>
            <p:cNvSpPr txBox="1"/>
            <p:nvPr/>
          </p:nvSpPr>
          <p:spPr>
            <a:xfrm>
              <a:off x="2031110" y="333864"/>
              <a:ext cx="3517116" cy="1732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106675" spcFirstLastPara="1" rIns="106675" wrap="square" tIns="53325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competing on price</a:t>
              </a:r>
              <a:endParaRPr/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quality</a:t>
              </a:r>
              <a:endParaRPr/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niche (differentiation)</a:t>
              </a: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0" y="60"/>
              <a:ext cx="2031111" cy="2400551"/>
            </a:xfrm>
            <a:prstGeom prst="roundRect">
              <a:avLst>
                <a:gd fmla="val 16667" name="adj"/>
              </a:avLst>
            </a:prstGeom>
            <a:solidFill>
              <a:srgbClr val="2383C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3"/>
            <p:cNvSpPr txBox="1"/>
            <p:nvPr/>
          </p:nvSpPr>
          <p:spPr>
            <a:xfrm>
              <a:off x="99151" y="99211"/>
              <a:ext cx="1832809" cy="2202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Twentieth Century"/>
                <a:buNone/>
              </a:pPr>
              <a:r>
                <a:rPr lang="en-US" sz="29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Overall question to consider (business strategy)</a:t>
              </a: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 rot="5400000">
              <a:off x="2876322" y="1915482"/>
              <a:ext cx="1920440" cy="3610864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BEDEF">
                <a:alpha val="89803"/>
              </a:srgbClr>
            </a:solidFill>
            <a:ln cap="flat" cmpd="sng" w="15875">
              <a:solidFill>
                <a:srgbClr val="CBEDEF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3"/>
            <p:cNvSpPr txBox="1"/>
            <p:nvPr/>
          </p:nvSpPr>
          <p:spPr>
            <a:xfrm>
              <a:off x="2031110" y="2854442"/>
              <a:ext cx="3517116" cy="17329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106675" spcFirstLastPara="1" rIns="106675" wrap="square" tIns="53325">
              <a:noAutofit/>
            </a:bodyPr>
            <a:lstStyle/>
            <a:p>
              <a:pPr indent="-285750" lvl="1" marL="2857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product</a:t>
              </a:r>
              <a:endParaRPr/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Placement – location </a:t>
              </a:r>
              <a:endParaRPr/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price</a:t>
              </a:r>
              <a:endParaRPr/>
            </a:p>
            <a:p>
              <a:pPr indent="-285750" lvl="1" marL="285750" marR="0" rtl="0" algn="l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Char char="•"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Promotion</a:t>
              </a: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0" y="2520638"/>
              <a:ext cx="2031111" cy="2400551"/>
            </a:xfrm>
            <a:prstGeom prst="roundRect">
              <a:avLst>
                <a:gd fmla="val 16667" name="adj"/>
              </a:avLst>
            </a:prstGeom>
            <a:solidFill>
              <a:srgbClr val="24CED7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3"/>
            <p:cNvSpPr txBox="1"/>
            <p:nvPr/>
          </p:nvSpPr>
          <p:spPr>
            <a:xfrm>
              <a:off x="99151" y="2619789"/>
              <a:ext cx="1832809" cy="22022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5225" lIns="110475" spcFirstLastPara="1" rIns="110475" wrap="square" tIns="5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Twentieth Century"/>
                <a:buNone/>
              </a:pPr>
              <a:r>
                <a:rPr lang="en-US" sz="29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This influences (the classic 4 p’s) 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4"/>
          <p:cNvSpPr/>
          <p:nvPr/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2" name="Google Shape;412;p14"/>
          <p:cNvSpPr txBox="1"/>
          <p:nvPr>
            <p:ph type="title"/>
          </p:nvPr>
        </p:nvSpPr>
        <p:spPr>
          <a:xfrm>
            <a:off x="643468" y="643467"/>
            <a:ext cx="3415612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Twentieth Century"/>
              <a:buNone/>
            </a:pPr>
            <a:r>
              <a:rPr lang="en-US">
                <a:solidFill>
                  <a:srgbClr val="FFFFFF"/>
                </a:solidFill>
              </a:rPr>
              <a:t>6. OPERATIONS</a:t>
            </a:r>
            <a:endParaRPr/>
          </a:p>
        </p:txBody>
      </p:sp>
      <p:grpSp>
        <p:nvGrpSpPr>
          <p:cNvPr id="413" name="Google Shape;413;p14"/>
          <p:cNvGrpSpPr/>
          <p:nvPr/>
        </p:nvGrpSpPr>
        <p:grpSpPr>
          <a:xfrm>
            <a:off x="4702548" y="5564"/>
            <a:ext cx="7367532" cy="6846870"/>
            <a:chOff x="0" y="5564"/>
            <a:chExt cx="7367532" cy="6846870"/>
          </a:xfrm>
        </p:grpSpPr>
        <p:sp>
          <p:nvSpPr>
            <p:cNvPr id="414" name="Google Shape;414;p14"/>
            <p:cNvSpPr/>
            <p:nvPr/>
          </p:nvSpPr>
          <p:spPr>
            <a:xfrm>
              <a:off x="0" y="5564"/>
              <a:ext cx="7367532" cy="839463"/>
            </a:xfrm>
            <a:prstGeom prst="roundRect">
              <a:avLst>
                <a:gd fmla="val 10000" name="adj"/>
              </a:avLst>
            </a:prstGeom>
            <a:solidFill>
              <a:srgbClr val="2383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253937" y="194444"/>
              <a:ext cx="462155" cy="46170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970031" y="5564"/>
              <a:ext cx="6339234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4"/>
            <p:cNvSpPr txBox="1"/>
            <p:nvPr/>
          </p:nvSpPr>
          <p:spPr>
            <a:xfrm>
              <a:off x="970031" y="5564"/>
              <a:ext cx="6339234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925" lIns="99925" spcFirstLastPara="1" rIns="99925" wrap="square" tIns="99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b="1"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How will you put your plan into action</a:t>
              </a:r>
              <a:endParaRPr sz="20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0" y="1186059"/>
              <a:ext cx="7367532" cy="839463"/>
            </a:xfrm>
            <a:prstGeom prst="roundRect">
              <a:avLst>
                <a:gd fmla="val 10000" name="adj"/>
              </a:avLst>
            </a:prstGeom>
            <a:solidFill>
              <a:srgbClr val="24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253937" y="1374938"/>
              <a:ext cx="462155" cy="46170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970031" y="1186059"/>
              <a:ext cx="3315389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4"/>
            <p:cNvSpPr txBox="1"/>
            <p:nvPr/>
          </p:nvSpPr>
          <p:spPr>
            <a:xfrm>
              <a:off x="970031" y="1186059"/>
              <a:ext cx="3315389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925" lIns="99925" spcFirstLastPara="1" rIns="99925" wrap="square" tIns="99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Understand the key activities that are necessary for your business to succeed</a:t>
              </a:r>
              <a:endParaRPr/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4285420" y="1186059"/>
              <a:ext cx="3023845" cy="839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4"/>
            <p:cNvSpPr txBox="1"/>
            <p:nvPr/>
          </p:nvSpPr>
          <p:spPr>
            <a:xfrm>
              <a:off x="4285420" y="1186059"/>
              <a:ext cx="3023845" cy="8394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8825" lIns="88825" spcFirstLastPara="1" rIns="88825" wrap="square" tIns="888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r>
                <a:rPr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Core elements of your operation : production, distribution, sales &amp; marketing</a:t>
              </a: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0" y="2366554"/>
              <a:ext cx="7367532" cy="839463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253937" y="2555433"/>
              <a:ext cx="462155" cy="46170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970031" y="2366554"/>
              <a:ext cx="6339234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 txBox="1"/>
            <p:nvPr/>
          </p:nvSpPr>
          <p:spPr>
            <a:xfrm>
              <a:off x="970031" y="2366554"/>
              <a:ext cx="6339234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925" lIns="99925" spcFirstLastPara="1" rIns="99925" wrap="square" tIns="99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Facilities and operations required to house and coordinate your plan	</a:t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0" y="3547049"/>
              <a:ext cx="7367532" cy="839463"/>
            </a:xfrm>
            <a:prstGeom prst="roundRect">
              <a:avLst>
                <a:gd fmla="val 10000" name="adj"/>
              </a:avLst>
            </a:prstGeom>
            <a:solidFill>
              <a:srgbClr val="3B8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253937" y="3735928"/>
              <a:ext cx="462155" cy="46170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970031" y="3547049"/>
              <a:ext cx="6339234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 txBox="1"/>
            <p:nvPr/>
          </p:nvSpPr>
          <p:spPr>
            <a:xfrm>
              <a:off x="970031" y="3547049"/>
              <a:ext cx="6339234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925" lIns="99925" spcFirstLastPara="1" rIns="99925" wrap="square" tIns="99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Manage relations w/ suppliers, partners and customers</a:t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0" y="4727544"/>
              <a:ext cx="7367532" cy="839463"/>
            </a:xfrm>
            <a:prstGeom prst="roundRect">
              <a:avLst>
                <a:gd fmla="val 10000" name="adj"/>
              </a:avLst>
            </a:prstGeom>
            <a:solidFill>
              <a:srgbClr val="61A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253937" y="4916423"/>
              <a:ext cx="462155" cy="46170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970031" y="4727544"/>
              <a:ext cx="6339234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 txBox="1"/>
            <p:nvPr/>
          </p:nvSpPr>
          <p:spPr>
            <a:xfrm>
              <a:off x="970031" y="4727544"/>
              <a:ext cx="6339234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925" lIns="99925" spcFirstLastPara="1" rIns="99925" wrap="square" tIns="99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Understand government regulations / licensing </a:t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0" y="5908039"/>
              <a:ext cx="7367532" cy="839463"/>
            </a:xfrm>
            <a:prstGeom prst="roundRect">
              <a:avLst>
                <a:gd fmla="val 10000" name="adj"/>
              </a:avLst>
            </a:prstGeom>
            <a:solidFill>
              <a:srgbClr val="2383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253937" y="6096918"/>
              <a:ext cx="462155" cy="461704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970031" y="5908039"/>
              <a:ext cx="6339234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 txBox="1"/>
            <p:nvPr/>
          </p:nvSpPr>
          <p:spPr>
            <a:xfrm>
              <a:off x="970031" y="5908039"/>
              <a:ext cx="6339234" cy="9443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925" lIns="99925" spcFirstLastPara="1" rIns="99925" wrap="square" tIns="99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Schedule – Pre inception/ 1-2/ 3-6/6-12/12-24/24-36 months  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5"/>
          <p:cNvSpPr/>
          <p:nvPr/>
        </p:nvSpPr>
        <p:spPr>
          <a:xfrm>
            <a:off x="0" y="0"/>
            <a:ext cx="12188952" cy="68575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5" name="Google Shape;445;p15"/>
          <p:cNvSpPr/>
          <p:nvPr/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46" name="Google Shape;446;p15"/>
          <p:cNvSpPr txBox="1"/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Twentieth Century"/>
              <a:buNone/>
            </a:pPr>
            <a:r>
              <a:rPr lang="en-US">
                <a:solidFill>
                  <a:srgbClr val="FFFFFF"/>
                </a:solidFill>
              </a:rPr>
              <a:t>7. RISK FACTORS &amp; UNCERTAINTY</a:t>
            </a:r>
            <a:endParaRPr/>
          </a:p>
        </p:txBody>
      </p:sp>
      <p:cxnSp>
        <p:nvCxnSpPr>
          <p:cNvPr id="447" name="Google Shape;447;p15"/>
          <p:cNvCxnSpPr/>
          <p:nvPr/>
        </p:nvCxnSpPr>
        <p:spPr>
          <a:xfrm rot="10800000">
            <a:off x="762000" y="5242273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FFFFFF">
                <a:alpha val="8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48" name="Google Shape;448;p15"/>
          <p:cNvGrpSpPr/>
          <p:nvPr/>
        </p:nvGrpSpPr>
        <p:grpSpPr>
          <a:xfrm>
            <a:off x="2515791" y="644791"/>
            <a:ext cx="7150893" cy="3351422"/>
            <a:chOff x="1872853" y="1853"/>
            <a:chExt cx="7150893" cy="3351422"/>
          </a:xfrm>
        </p:grpSpPr>
        <p:sp>
          <p:nvSpPr>
            <p:cNvPr id="449" name="Google Shape;449;p15"/>
            <p:cNvSpPr/>
            <p:nvPr/>
          </p:nvSpPr>
          <p:spPr>
            <a:xfrm>
              <a:off x="5336567" y="1278958"/>
              <a:ext cx="2458119" cy="58492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81777"/>
                  </a:lnTo>
                  <a:lnTo>
                    <a:pt x="120000" y="81777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28475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50" name="Google Shape;450;p15"/>
            <p:cNvSpPr/>
            <p:nvPr/>
          </p:nvSpPr>
          <p:spPr>
            <a:xfrm>
              <a:off x="5290847" y="1278958"/>
              <a:ext cx="91440" cy="58492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15875">
              <a:solidFill>
                <a:srgbClr val="28475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51" name="Google Shape;451;p15"/>
            <p:cNvSpPr/>
            <p:nvPr/>
          </p:nvSpPr>
          <p:spPr>
            <a:xfrm>
              <a:off x="2878447" y="1278958"/>
              <a:ext cx="2458119" cy="584920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81777"/>
                  </a:lnTo>
                  <a:lnTo>
                    <a:pt x="0" y="81777"/>
                  </a:lnTo>
                  <a:lnTo>
                    <a:pt x="0" y="120000"/>
                  </a:lnTo>
                </a:path>
              </a:pathLst>
            </a:custGeom>
            <a:noFill/>
            <a:ln cap="flat" cmpd="sng" w="15875">
              <a:solidFill>
                <a:srgbClr val="28475B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52" name="Google Shape;452;p15"/>
            <p:cNvSpPr/>
            <p:nvPr/>
          </p:nvSpPr>
          <p:spPr>
            <a:xfrm>
              <a:off x="4330972" y="1853"/>
              <a:ext cx="2011188" cy="1277104"/>
            </a:xfrm>
            <a:prstGeom prst="roundRect">
              <a:avLst>
                <a:gd fmla="val 10000" name="adj"/>
              </a:avLst>
            </a:prstGeom>
            <a:solidFill>
              <a:srgbClr val="335A74"/>
            </a:solidFill>
            <a:ln cap="flat" cmpd="sng" w="158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4554438" y="214145"/>
              <a:ext cx="2011188" cy="127710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flat" cmpd="sng" w="15875">
              <a:solidFill>
                <a:srgbClr val="335A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5"/>
            <p:cNvSpPr txBox="1"/>
            <p:nvPr/>
          </p:nvSpPr>
          <p:spPr>
            <a:xfrm>
              <a:off x="4591843" y="251550"/>
              <a:ext cx="1936378" cy="12022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ALL opportunities are subject to CONSIDRIBLE risk</a:t>
              </a: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1872853" y="1863879"/>
              <a:ext cx="2011188" cy="1277104"/>
            </a:xfrm>
            <a:prstGeom prst="roundRect">
              <a:avLst>
                <a:gd fmla="val 10000" name="adj"/>
              </a:avLst>
            </a:prstGeom>
            <a:solidFill>
              <a:srgbClr val="335A74"/>
            </a:solidFill>
            <a:ln cap="flat" cmpd="sng" w="158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2096318" y="2076171"/>
              <a:ext cx="2011188" cy="127710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flat" cmpd="sng" w="15875">
              <a:solidFill>
                <a:srgbClr val="335A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5"/>
            <p:cNvSpPr txBox="1"/>
            <p:nvPr/>
          </p:nvSpPr>
          <p:spPr>
            <a:xfrm>
              <a:off x="2133723" y="2113576"/>
              <a:ext cx="1936378" cy="12022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What can go wrong w/ your idea </a:t>
              </a: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4330972" y="1863879"/>
              <a:ext cx="2011188" cy="1277104"/>
            </a:xfrm>
            <a:prstGeom prst="roundRect">
              <a:avLst>
                <a:gd fmla="val 10000" name="adj"/>
              </a:avLst>
            </a:prstGeom>
            <a:solidFill>
              <a:srgbClr val="335A74"/>
            </a:solidFill>
            <a:ln cap="flat" cmpd="sng" w="158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4554438" y="2076171"/>
              <a:ext cx="2011188" cy="127710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flat" cmpd="sng" w="15875">
              <a:solidFill>
                <a:srgbClr val="335A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5"/>
            <p:cNvSpPr txBox="1"/>
            <p:nvPr/>
          </p:nvSpPr>
          <p:spPr>
            <a:xfrm>
              <a:off x="4591843" y="2113576"/>
              <a:ext cx="1936378" cy="12022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How likely is it going to go wrong</a:t>
              </a: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6789092" y="1863879"/>
              <a:ext cx="2011188" cy="1277104"/>
            </a:xfrm>
            <a:prstGeom prst="roundRect">
              <a:avLst>
                <a:gd fmla="val 10000" name="adj"/>
              </a:avLst>
            </a:prstGeom>
            <a:solidFill>
              <a:srgbClr val="335A74"/>
            </a:solidFill>
            <a:ln cap="flat" cmpd="sng" w="158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7012558" y="2076171"/>
              <a:ext cx="2011188" cy="1277104"/>
            </a:xfrm>
            <a:prstGeom prst="roundRect">
              <a:avLst>
                <a:gd fmla="val 10000" name="adj"/>
              </a:avLst>
            </a:prstGeom>
            <a:solidFill>
              <a:schemeClr val="lt2">
                <a:alpha val="89803"/>
              </a:schemeClr>
            </a:solidFill>
            <a:ln cap="flat" cmpd="sng" w="15875">
              <a:solidFill>
                <a:srgbClr val="335A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5"/>
            <p:cNvSpPr txBox="1"/>
            <p:nvPr/>
          </p:nvSpPr>
          <p:spPr>
            <a:xfrm>
              <a:off x="7049963" y="2113576"/>
              <a:ext cx="1936378" cy="12022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Twentieth Century"/>
                <a:buNone/>
              </a:pPr>
              <a:r>
                <a:rPr lang="en-US" sz="20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How can you manage these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6"/>
          <p:cNvSpPr/>
          <p:nvPr/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9" name="Google Shape;469;p16"/>
          <p:cNvSpPr txBox="1"/>
          <p:nvPr>
            <p:ph type="title"/>
          </p:nvPr>
        </p:nvSpPr>
        <p:spPr>
          <a:xfrm>
            <a:off x="643468" y="643467"/>
            <a:ext cx="3415612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wentieth Century"/>
              <a:buNone/>
            </a:pPr>
            <a:r>
              <a:rPr lang="en-US" sz="4000">
                <a:solidFill>
                  <a:srgbClr val="FFFFFF"/>
                </a:solidFill>
              </a:rPr>
              <a:t>8. ENTREPRENEUR’S  BACKGROUND</a:t>
            </a:r>
            <a:br>
              <a:rPr lang="en-US" sz="4600">
                <a:solidFill>
                  <a:srgbClr val="FFFFFF"/>
                </a:solidFill>
              </a:rPr>
            </a:br>
            <a:endParaRPr sz="4600">
              <a:solidFill>
                <a:srgbClr val="FFFFFF"/>
              </a:solidFill>
            </a:endParaRPr>
          </a:p>
        </p:txBody>
      </p:sp>
      <p:grpSp>
        <p:nvGrpSpPr>
          <p:cNvPr id="470" name="Google Shape;470;p16"/>
          <p:cNvGrpSpPr/>
          <p:nvPr/>
        </p:nvGrpSpPr>
        <p:grpSpPr>
          <a:xfrm>
            <a:off x="5290231" y="961888"/>
            <a:ext cx="6128592" cy="4905648"/>
            <a:chOff x="-313644" y="7800"/>
            <a:chExt cx="6128592" cy="4905648"/>
          </a:xfrm>
        </p:grpSpPr>
        <p:sp>
          <p:nvSpPr>
            <p:cNvPr id="471" name="Google Shape;471;p16"/>
            <p:cNvSpPr/>
            <p:nvPr/>
          </p:nvSpPr>
          <p:spPr>
            <a:xfrm>
              <a:off x="-313644" y="7800"/>
              <a:ext cx="5641974" cy="1401613"/>
            </a:xfrm>
            <a:prstGeom prst="roundRect">
              <a:avLst>
                <a:gd fmla="val 10000" name="adj"/>
              </a:avLst>
            </a:prstGeom>
            <a:solidFill>
              <a:srgbClr val="2383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110343" y="323163"/>
              <a:ext cx="770887" cy="77088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1305219" y="7800"/>
              <a:ext cx="4019944" cy="1401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6"/>
            <p:cNvSpPr txBox="1"/>
            <p:nvPr/>
          </p:nvSpPr>
          <p:spPr>
            <a:xfrm>
              <a:off x="1305219" y="7800"/>
              <a:ext cx="4019944" cy="1401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325" lIns="148325" spcFirstLastPara="1" rIns="148325" wrap="square" tIns="148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Twentieth Century"/>
                <a:buNone/>
              </a:pPr>
              <a:r>
                <a:rPr lang="en-US" sz="25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Team members</a:t>
              </a: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-313644" y="1759818"/>
              <a:ext cx="5641974" cy="1401613"/>
            </a:xfrm>
            <a:prstGeom prst="roundRect">
              <a:avLst>
                <a:gd fmla="val 10000" name="adj"/>
              </a:avLst>
            </a:prstGeom>
            <a:solidFill>
              <a:srgbClr val="24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110343" y="2075181"/>
              <a:ext cx="770887" cy="77088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1305219" y="1759818"/>
              <a:ext cx="2538888" cy="1401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6"/>
            <p:cNvSpPr txBox="1"/>
            <p:nvPr/>
          </p:nvSpPr>
          <p:spPr>
            <a:xfrm>
              <a:off x="1305219" y="1759818"/>
              <a:ext cx="2538888" cy="1401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325" lIns="148325" spcFirstLastPara="1" rIns="148325" wrap="square" tIns="148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Twentieth Century"/>
                <a:buNone/>
              </a:pPr>
              <a:r>
                <a:rPr lang="en-US" sz="25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Background</a:t>
              </a: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072981" y="1774100"/>
              <a:ext cx="2741967" cy="1401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6"/>
            <p:cNvSpPr txBox="1"/>
            <p:nvPr/>
          </p:nvSpPr>
          <p:spPr>
            <a:xfrm>
              <a:off x="3072981" y="1774100"/>
              <a:ext cx="2741967" cy="1401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325" lIns="148325" spcFirstLastPara="1" rIns="148325" wrap="square" tIns="148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r>
                <a:rPr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Prior experience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wentieth Century"/>
                <a:buNone/>
              </a:pPr>
              <a:r>
                <a:rPr lang="en-US" sz="1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Key capabilities (tech, marketing, ops, finance, contacts)</a:t>
              </a: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-313644" y="3511835"/>
              <a:ext cx="5641974" cy="1401613"/>
            </a:xfrm>
            <a:prstGeom prst="roundRect">
              <a:avLst>
                <a:gd fmla="val 1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110343" y="3827198"/>
              <a:ext cx="770887" cy="77088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1305219" y="3511835"/>
              <a:ext cx="4019944" cy="1401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6"/>
            <p:cNvSpPr txBox="1"/>
            <p:nvPr/>
          </p:nvSpPr>
          <p:spPr>
            <a:xfrm>
              <a:off x="1305219" y="3511835"/>
              <a:ext cx="4019944" cy="14016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8325" lIns="148325" spcFirstLastPara="1" rIns="148325" wrap="square" tIns="1483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Twentieth Century"/>
                <a:buNone/>
              </a:pPr>
              <a:r>
                <a:rPr lang="en-US" sz="25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Training attended 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0" name="Google Shape;490;p17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91" name="Google Shape;491;p17"/>
          <p:cNvSpPr txBox="1"/>
          <p:nvPr>
            <p:ph type="title"/>
          </p:nvPr>
        </p:nvSpPr>
        <p:spPr>
          <a:xfrm>
            <a:off x="113016" y="804333"/>
            <a:ext cx="4243672" cy="5249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wentieth Century"/>
              <a:buNone/>
            </a:pPr>
            <a:r>
              <a:rPr lang="en-US" sz="4000">
                <a:solidFill>
                  <a:srgbClr val="FFFFFF"/>
                </a:solidFill>
              </a:rPr>
              <a:t>9. FINANCE STATEMENTS </a:t>
            </a:r>
            <a:endParaRPr/>
          </a:p>
        </p:txBody>
      </p:sp>
      <p:sp>
        <p:nvSpPr>
          <p:cNvPr id="492" name="Google Shape;492;p17"/>
          <p:cNvSpPr txBox="1"/>
          <p:nvPr>
            <p:ph idx="1" type="body"/>
          </p:nvPr>
        </p:nvSpPr>
        <p:spPr>
          <a:xfrm>
            <a:off x="4951048" y="804333"/>
            <a:ext cx="6306003" cy="5249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1" marL="173736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Summary of financial requirements to be captured </a:t>
            </a:r>
            <a:endParaRPr/>
          </a:p>
          <a:p>
            <a:pPr indent="-457200" lvl="1" marL="630936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Twentieth Century"/>
              <a:buAutoNum type="arabicPeriod"/>
            </a:pPr>
            <a:r>
              <a:rPr lang="en-US" sz="2800"/>
              <a:t>Revenues projections for the first three years</a:t>
            </a:r>
            <a:endParaRPr/>
          </a:p>
          <a:p>
            <a:pPr indent="-457200" lvl="1" marL="630936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Twentieth Century"/>
              <a:buAutoNum type="arabicPeriod"/>
            </a:pPr>
            <a:r>
              <a:rPr lang="en-US" sz="2800"/>
              <a:t>Cash flows for the first three years</a:t>
            </a:r>
            <a:endParaRPr/>
          </a:p>
          <a:p>
            <a:pPr indent="-457200" lvl="1" marL="630936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Twentieth Century"/>
              <a:buAutoNum type="arabicPeriod"/>
            </a:pPr>
            <a:r>
              <a:rPr lang="en-US" sz="2800"/>
              <a:t>Balance sheet </a:t>
            </a:r>
            <a:endParaRPr/>
          </a:p>
          <a:p>
            <a:pPr indent="-457200" lvl="1" marL="630936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Twentieth Century"/>
              <a:buAutoNum type="arabicPeriod"/>
            </a:pPr>
            <a:r>
              <a:rPr lang="en-US" sz="2800"/>
              <a:t>Break even point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10159" lvl="1" marL="265176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2000"/>
          </a:p>
          <a:p>
            <a:pPr indent="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7" name="Google Shape;497;p18"/>
          <p:cNvGraphicFramePr/>
          <p:nvPr/>
        </p:nvGraphicFramePr>
        <p:xfrm>
          <a:off x="2176674" y="1489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{6BB26DE8-3D6D-4895-9024-D006B06795FF}</a:tableStyleId>
              </a:tblPr>
              <a:tblGrid>
                <a:gridCol w="4844300"/>
                <a:gridCol w="1074125"/>
                <a:gridCol w="1074125"/>
                <a:gridCol w="107412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Year 1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Year 2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Year 3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US" sz="1600" u="none" strike="noStrike">
                          <a:solidFill>
                            <a:srgbClr val="FF0000"/>
                          </a:solidFill>
                        </a:rPr>
                        <a:t>Revenues</a:t>
                      </a:r>
                      <a:endParaRPr b="1" i="1" sz="1600" u="none" strike="noStrike">
                        <a:solidFill>
                          <a:srgbClr val="FF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Revenue from cash sales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Revenue from credit sales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Total Revenue 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600" u="none" strike="noStrike">
                          <a:solidFill>
                            <a:srgbClr val="FF0000"/>
                          </a:solidFill>
                        </a:rPr>
                        <a:t>COGS/ Direct costs</a:t>
                      </a:r>
                      <a:endParaRPr b="1" i="1" sz="1600" u="none" strike="noStrike">
                        <a:solidFill>
                          <a:srgbClr val="FF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Cost of raw materials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8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Cost of transporting raw material from the market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Cost of packing materials 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Cost of production labour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600" u="none" strike="noStrike">
                          <a:solidFill>
                            <a:srgbClr val="FF0000"/>
                          </a:solidFill>
                        </a:rPr>
                        <a:t>Total Direct costs </a:t>
                      </a:r>
                      <a:endParaRPr b="1" i="1" sz="1600" u="none" strike="noStrike">
                        <a:solidFill>
                          <a:srgbClr val="FF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8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600" u="none" strike="noStrike">
                          <a:solidFill>
                            <a:srgbClr val="FF0000"/>
                          </a:solidFill>
                        </a:rPr>
                        <a:t>Gross profit (Total Revenue - Total Direct costs)</a:t>
                      </a:r>
                      <a:endParaRPr b="1" i="1" sz="1600" u="none" strike="noStrike">
                        <a:solidFill>
                          <a:srgbClr val="FF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600" u="none" strike="noStrike">
                          <a:solidFill>
                            <a:srgbClr val="FF0000"/>
                          </a:solidFill>
                        </a:rPr>
                        <a:t> </a:t>
                      </a:r>
                      <a:endParaRPr b="1" i="1" sz="1600" u="none" strike="noStrike">
                        <a:solidFill>
                          <a:srgbClr val="FF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600" u="none" strike="noStrike">
                          <a:solidFill>
                            <a:srgbClr val="FF0000"/>
                          </a:solidFill>
                        </a:rPr>
                        <a:t>Indirect costs</a:t>
                      </a:r>
                      <a:endParaRPr b="1" i="1" sz="1600" u="none" strike="noStrike">
                        <a:solidFill>
                          <a:srgbClr val="FF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Selling and admin expense 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Utilities - rent etc 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Interest paid on loan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Depreciation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1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600" u="none" strike="noStrike">
                          <a:solidFill>
                            <a:srgbClr val="FF0000"/>
                          </a:solidFill>
                        </a:rPr>
                        <a:t>Total Indirect costs</a:t>
                      </a:r>
                      <a:endParaRPr b="1" i="1" sz="1600" u="none" strike="noStrike">
                        <a:solidFill>
                          <a:srgbClr val="FF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600" u="none" strike="noStrike">
                          <a:solidFill>
                            <a:srgbClr val="FF0000"/>
                          </a:solidFill>
                        </a:rPr>
                        <a:t> </a:t>
                      </a:r>
                      <a:endParaRPr b="1" i="1" sz="1600" u="none" strike="noStrike">
                        <a:solidFill>
                          <a:srgbClr val="FF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8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600" u="none" strike="noStrike">
                          <a:solidFill>
                            <a:srgbClr val="FF0000"/>
                          </a:solidFill>
                        </a:rPr>
                        <a:t>Net Profit (Gross Profit - Total Indirect Costs) </a:t>
                      </a:r>
                      <a:endParaRPr b="1" i="1" sz="1600" u="none" strike="noStrike">
                        <a:solidFill>
                          <a:srgbClr val="FF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  <a:tr h="25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600" u="none" strike="noStrike">
                          <a:solidFill>
                            <a:srgbClr val="FF0000"/>
                          </a:solidFill>
                        </a:rPr>
                        <a:t>Net Profitability (Net profit/ Revenue) </a:t>
                      </a:r>
                      <a:endParaRPr b="1" i="1" sz="1600" u="none" strike="noStrike">
                        <a:solidFill>
                          <a:srgbClr val="FF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4475" marB="0" marR="4475" marL="44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/>
                        <a:t> </a:t>
                      </a:r>
                      <a:endParaRPr b="0" i="0" sz="16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475" marB="0" marR="4475" marL="44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" name="Google Shape;502;p19"/>
          <p:cNvGraphicFramePr/>
          <p:nvPr/>
        </p:nvGraphicFramePr>
        <p:xfrm>
          <a:off x="1524001" y="2575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{6BB26DE8-3D6D-4895-9024-D006B06795FF}</a:tableStyleId>
              </a:tblPr>
              <a:tblGrid>
                <a:gridCol w="4648200"/>
                <a:gridCol w="1475800"/>
                <a:gridCol w="1689375"/>
                <a:gridCol w="1689375"/>
              </a:tblGrid>
              <a:tr h="37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Cash Flow Statement 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Year 1</a:t>
                      </a:r>
                      <a:endParaRPr/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Year 2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Year 3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solidFill>
                            <a:srgbClr val="FF0000"/>
                          </a:solidFill>
                        </a:rPr>
                        <a:t>Cash at the beginning of month </a:t>
                      </a:r>
                      <a:endParaRPr b="1" i="0" sz="2000" u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strike="noStrike">
                          <a:solidFill>
                            <a:srgbClr val="00B0F0"/>
                          </a:solidFill>
                        </a:rPr>
                        <a:t>Cash Inflow </a:t>
                      </a:r>
                      <a:endParaRPr b="1" i="0" sz="2000" u="none" strike="noStrike">
                        <a:solidFill>
                          <a:srgbClr val="00B0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Cash sales 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Credit sales, collection from debtors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Loan received 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Total Inflow 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strike="noStrike">
                          <a:solidFill>
                            <a:srgbClr val="00B0F0"/>
                          </a:solidFill>
                        </a:rPr>
                        <a:t>Cash Outflow </a:t>
                      </a:r>
                      <a:endParaRPr b="1" i="0" sz="2000" u="none" strike="noStrike">
                        <a:solidFill>
                          <a:srgbClr val="00B0F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Raw materials 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Wages 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Equipments 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Loan repayment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Others 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Total outflow </a:t>
                      </a:r>
                      <a:endParaRPr b="1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/>
                        <a:t> </a:t>
                      </a:r>
                      <a:endParaRPr b="0" i="0" sz="2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  <a:tr h="375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solidFill>
                            <a:srgbClr val="FF0000"/>
                          </a:solidFill>
                        </a:rPr>
                        <a:t>Cash at the end of Month </a:t>
                      </a:r>
                      <a:endParaRPr b="1" i="0" sz="2000" u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solidFill>
                            <a:srgbClr val="FF0000"/>
                          </a:solidFill>
                        </a:rPr>
                        <a:t> </a:t>
                      </a:r>
                      <a:endParaRPr b="1" i="0" sz="2000" u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solidFill>
                            <a:srgbClr val="FF0000"/>
                          </a:solidFill>
                        </a:rPr>
                        <a:t> </a:t>
                      </a:r>
                      <a:endParaRPr b="1" i="0" sz="2000" u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>
                          <a:solidFill>
                            <a:srgbClr val="FF0000"/>
                          </a:solidFill>
                        </a:rPr>
                        <a:t> </a:t>
                      </a:r>
                      <a:endParaRPr b="1" i="0" sz="2000" u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Google Shape;507;p20"/>
          <p:cNvGraphicFramePr/>
          <p:nvPr/>
        </p:nvGraphicFramePr>
        <p:xfrm>
          <a:off x="2665825" y="703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{6BB26DE8-3D6D-4895-9024-D006B06795FF}</a:tableStyleId>
              </a:tblPr>
              <a:tblGrid>
                <a:gridCol w="4305825"/>
                <a:gridCol w="998450"/>
                <a:gridCol w="1164850"/>
                <a:gridCol w="998450"/>
              </a:tblGrid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Year 1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Year 2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`Year 3 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430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strike="noStrike">
                          <a:solidFill>
                            <a:srgbClr val="FF0000"/>
                          </a:solidFill>
                        </a:rPr>
                        <a:t>Owners' Equity</a:t>
                      </a:r>
                      <a:br>
                        <a:rPr lang="en-US" sz="1400" u="none" strike="noStrike"/>
                      </a:br>
                      <a:r>
                        <a:rPr lang="en-US" sz="1400" u="none" strike="noStrike"/>
                        <a:t>Invested capital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Retained earnings 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Total Owners' Equity</a:t>
                      </a:r>
                      <a:endParaRPr b="1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430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strike="noStrike">
                          <a:solidFill>
                            <a:srgbClr val="FF0000"/>
                          </a:solidFill>
                        </a:rPr>
                        <a:t>Current Liabilities</a:t>
                      </a:r>
                      <a:br>
                        <a:rPr b="1" lang="en-US" sz="1400" u="none" strike="noStrike">
                          <a:solidFill>
                            <a:srgbClr val="FF0000"/>
                          </a:solidFill>
                        </a:rPr>
                      </a:br>
                      <a:r>
                        <a:rPr lang="en-US" sz="1400" u="none" strike="noStrike"/>
                        <a:t>Accounts payable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Interest payable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Other current liabilities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Total Current Liabilities</a:t>
                      </a:r>
                      <a:endParaRPr b="1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430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Long-term Debt</a:t>
                      </a:r>
                      <a:br>
                        <a:rPr lang="en-US" sz="1400" u="none" strike="noStrike"/>
                      </a:br>
                      <a:r>
                        <a:rPr lang="en-US" sz="1400" u="none" strike="noStrike"/>
                        <a:t>Bank loans payable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Other long term debt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strike="noStrike">
                          <a:solidFill>
                            <a:srgbClr val="FF0000"/>
                          </a:solidFill>
                        </a:rPr>
                        <a:t>Total Long-term Debt</a:t>
                      </a:r>
                      <a:endParaRPr b="1" i="0" sz="1400" u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strike="noStrike">
                          <a:solidFill>
                            <a:srgbClr val="FF0000"/>
                          </a:solidFill>
                        </a:rPr>
                        <a:t>Total Liabilities</a:t>
                      </a:r>
                      <a:endParaRPr b="1" i="0" sz="1400" u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430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strike="noStrike">
                          <a:solidFill>
                            <a:srgbClr val="FF0000"/>
                          </a:solidFill>
                        </a:rPr>
                        <a:t>Current Assets</a:t>
                      </a:r>
                      <a:br>
                        <a:rPr b="1" lang="en-US" sz="1400" u="none" strike="noStrike"/>
                      </a:br>
                      <a:r>
                        <a:rPr lang="en-US" sz="1400" u="none" strike="noStrike"/>
                        <a:t>Cash in bank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Accounts receivable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Inventory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Other current assets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strike="noStrike">
                          <a:solidFill>
                            <a:srgbClr val="FF0000"/>
                          </a:solidFill>
                        </a:rPr>
                        <a:t>Total Current Assets</a:t>
                      </a:r>
                      <a:endParaRPr b="1" i="0" sz="1400" u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430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Fixed Assets</a:t>
                      </a:r>
                      <a:br>
                        <a:rPr lang="en-US" sz="1400" u="none" strike="noStrike"/>
                      </a:br>
                      <a:r>
                        <a:rPr lang="en-US" sz="1400" u="none" strike="noStrike"/>
                        <a:t>Machinery &amp; equipment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Furniture &amp; fixtures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Land &amp; buildings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Other fixed assets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strike="noStrike">
                          <a:solidFill>
                            <a:srgbClr val="FF0000"/>
                          </a:solidFill>
                        </a:rPr>
                        <a:t>Total Fixed Assets (net of depreciation)</a:t>
                      </a:r>
                      <a:endParaRPr b="1" i="0" sz="1400" u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  <a:tr h="216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strike="noStrike">
                          <a:solidFill>
                            <a:srgbClr val="FF0000"/>
                          </a:solidFill>
                        </a:rPr>
                        <a:t>TOTAL Assets</a:t>
                      </a:r>
                      <a:endParaRPr b="1" i="0" sz="1400" u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 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600" marB="0" marR="3600" marL="360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0" name="Google Shape;260;p3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1" name="Google Shape;261;p3"/>
          <p:cNvSpPr txBox="1"/>
          <p:nvPr>
            <p:ph type="title"/>
          </p:nvPr>
        </p:nvSpPr>
        <p:spPr>
          <a:xfrm>
            <a:off x="148804" y="804333"/>
            <a:ext cx="4356688" cy="5249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wentieth Century"/>
              <a:buNone/>
            </a:pP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FAILING TO PLAN IS</a:t>
            </a:r>
            <a:br>
              <a:rPr lang="en-US" sz="4800">
                <a:solidFill>
                  <a:srgbClr val="FFFFFF"/>
                </a:solidFill>
              </a:rPr>
            </a:b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 PLANNING TO FAIL </a:t>
            </a:r>
            <a:endParaRPr sz="4800">
              <a:solidFill>
                <a:srgbClr val="FFFFFF"/>
              </a:solidFill>
            </a:endParaRPr>
          </a:p>
        </p:txBody>
      </p:sp>
      <p:pic>
        <p:nvPicPr>
          <p:cNvPr id="262" name="Google Shape;262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4889" y="1172077"/>
            <a:ext cx="6309135" cy="443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3" name="Google Shape;513;p21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14" name="Google Shape;514;p21"/>
          <p:cNvSpPr txBox="1"/>
          <p:nvPr>
            <p:ph type="title"/>
          </p:nvPr>
        </p:nvSpPr>
        <p:spPr>
          <a:xfrm>
            <a:off x="964788" y="804333"/>
            <a:ext cx="3391900" cy="5249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Twentieth Century"/>
              <a:buNone/>
            </a:pPr>
            <a:r>
              <a:rPr lang="en-US">
                <a:solidFill>
                  <a:srgbClr val="FFFFFF"/>
                </a:solidFill>
              </a:rPr>
              <a:t>10. APPENDICES</a:t>
            </a:r>
            <a:endParaRPr/>
          </a:p>
        </p:txBody>
      </p:sp>
      <p:sp>
        <p:nvSpPr>
          <p:cNvPr id="515" name="Google Shape;515;p21"/>
          <p:cNvSpPr txBox="1"/>
          <p:nvPr>
            <p:ph idx="1" type="body"/>
          </p:nvPr>
        </p:nvSpPr>
        <p:spPr>
          <a:xfrm>
            <a:off x="4951048" y="804333"/>
            <a:ext cx="6306003" cy="5249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1524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 "/>
            </a:pPr>
            <a:r>
              <a:rPr lang="en-US" sz="2400"/>
              <a:t>Include market data, from surveys, articles, and any primary or secondary research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/>
              <a:t>tables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/>
              <a:t>pictures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/>
              <a:t>graphics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/>
              <a:t>charts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2"/>
          <p:cNvSpPr txBox="1"/>
          <p:nvPr/>
        </p:nvSpPr>
        <p:spPr>
          <a:xfrm>
            <a:off x="1738196" y="2637946"/>
            <a:ext cx="8715607" cy="1582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PLAN MODEL PRESENTATION &amp; DISCUSSION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571" y="0"/>
            <a:ext cx="457085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4"/>
          <p:cNvSpPr txBox="1"/>
          <p:nvPr/>
        </p:nvSpPr>
        <p:spPr>
          <a:xfrm>
            <a:off x="2721427" y="3088367"/>
            <a:ext cx="6524061" cy="681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ANSWER SESSION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5"/>
          <p:cNvSpPr/>
          <p:nvPr/>
        </p:nvSpPr>
        <p:spPr>
          <a:xfrm>
            <a:off x="3142846" y="1628117"/>
            <a:ext cx="5906308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 Assignment</a:t>
            </a:r>
            <a:endParaRPr b="0" i="0" sz="5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3011337" y="3814112"/>
            <a:ext cx="616932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Prepare a business plan for your idea. 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6"/>
          <p:cNvSpPr txBox="1"/>
          <p:nvPr>
            <p:ph type="title"/>
          </p:nvPr>
        </p:nvSpPr>
        <p:spPr>
          <a:xfrm>
            <a:off x="4689280" y="2766218"/>
            <a:ext cx="24817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Twentieth Century"/>
              <a:buNone/>
            </a:pPr>
            <a:r>
              <a:rPr lang="en-US" sz="5400"/>
              <a:t>BUSINESS PLAN HELPS </a:t>
            </a:r>
            <a:endParaRPr/>
          </a:p>
        </p:txBody>
      </p:sp>
      <p:sp>
        <p:nvSpPr>
          <p:cNvPr id="268" name="Google Shape;268;p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9" name="Google Shape;2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24400"/>
            <a:ext cx="3517831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65993" y="4697856"/>
            <a:ext cx="3058764" cy="21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8621" y="4724400"/>
            <a:ext cx="34385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"/>
          <p:cNvSpPr txBox="1"/>
          <p:nvPr>
            <p:ph idx="1" type="body"/>
          </p:nvPr>
        </p:nvSpPr>
        <p:spPr>
          <a:xfrm>
            <a:off x="840966" y="148464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graphicFrame>
        <p:nvGraphicFramePr>
          <p:cNvPr id="273" name="Google Shape;273;p4"/>
          <p:cNvGraphicFramePr/>
          <p:nvPr/>
        </p:nvGraphicFramePr>
        <p:xfrm>
          <a:off x="533400" y="22415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{6BB26DE8-3D6D-4895-9024-D006B06795FF}</a:tableStyleId>
              </a:tblPr>
              <a:tblGrid>
                <a:gridCol w="3321800"/>
                <a:gridCol w="3518150"/>
                <a:gridCol w="3977675"/>
              </a:tblGrid>
              <a:tr h="249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100" u="none" cap="none" strike="noStrik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Decide</a:t>
                      </a:r>
                      <a:endParaRPr sz="2100" u="none" cap="none" strike="noStrike"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100" u="none" cap="none" strike="noStrik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Organize</a:t>
                      </a:r>
                      <a:endParaRPr sz="2100" u="none" cap="none" strike="noStrike"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100" u="none" cap="none" strike="noStrik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Present</a:t>
                      </a:r>
                      <a:endParaRPr sz="2100" u="none" cap="none" strike="noStrike"/>
                    </a:p>
                  </a:txBody>
                  <a:tcPr marT="34300" marB="34300" marR="68575" marL="68575"/>
                </a:tc>
              </a:tr>
              <a:tr h="800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If you should start your business or not</a:t>
                      </a:r>
                      <a:endParaRPr sz="2100" u="none" cap="none" strike="noStrike"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Your ideas so that you will see how to start and run your business in the best possible way</a:t>
                      </a:r>
                      <a:endParaRPr sz="2100" u="none" cap="none" strike="noStrike"/>
                    </a:p>
                  </a:txBody>
                  <a:tcPr marT="34300" marB="3430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2100" u="none" cap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To a government department or lending institution to obtain a loan/ investors etc</a:t>
                      </a:r>
                      <a:endParaRPr sz="2100" u="none" cap="none" strike="noStrike"/>
                    </a:p>
                  </a:txBody>
                  <a:tcPr marT="34300" marB="3430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"/>
          <p:cNvSpPr/>
          <p:nvPr/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79" name="Google Shape;279;p5"/>
          <p:cNvSpPr txBox="1"/>
          <p:nvPr>
            <p:ph type="title"/>
          </p:nvPr>
        </p:nvSpPr>
        <p:spPr>
          <a:xfrm>
            <a:off x="643468" y="643467"/>
            <a:ext cx="3415612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wentieth Century"/>
              <a:buNone/>
            </a:pPr>
            <a:r>
              <a:rPr lang="en-US" sz="4400">
                <a:solidFill>
                  <a:schemeClr val="lt1"/>
                </a:solidFill>
              </a:rPr>
              <a:t>OUTLINE OF A BUSINESS PLAN</a:t>
            </a:r>
            <a:endParaRPr sz="4300">
              <a:solidFill>
                <a:schemeClr val="lt1"/>
              </a:solidFill>
            </a:endParaRPr>
          </a:p>
        </p:txBody>
      </p:sp>
      <p:grpSp>
        <p:nvGrpSpPr>
          <p:cNvPr id="280" name="Google Shape;280;p5"/>
          <p:cNvGrpSpPr/>
          <p:nvPr/>
        </p:nvGrpSpPr>
        <p:grpSpPr>
          <a:xfrm>
            <a:off x="5178808" y="187906"/>
            <a:ext cx="6698750" cy="6233811"/>
            <a:chOff x="0" y="145139"/>
            <a:chExt cx="6698750" cy="6233811"/>
          </a:xfrm>
        </p:grpSpPr>
        <p:sp>
          <p:nvSpPr>
            <p:cNvPr id="281" name="Google Shape;281;p5"/>
            <p:cNvSpPr/>
            <p:nvPr/>
          </p:nvSpPr>
          <p:spPr>
            <a:xfrm>
              <a:off x="0" y="145139"/>
              <a:ext cx="6698750" cy="568949"/>
            </a:xfrm>
            <a:prstGeom prst="roundRect">
              <a:avLst>
                <a:gd fmla="val 16667" name="adj"/>
              </a:avLst>
            </a:prstGeom>
            <a:solidFill>
              <a:srgbClr val="2383C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 txBox="1"/>
            <p:nvPr/>
          </p:nvSpPr>
          <p:spPr>
            <a:xfrm>
              <a:off x="27774" y="172913"/>
              <a:ext cx="6643202" cy="51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wentieth Century"/>
                <a:buNone/>
              </a:pPr>
              <a:r>
                <a:rPr lang="en-US" sz="2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Introduction</a:t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0" y="774568"/>
              <a:ext cx="6698750" cy="568949"/>
            </a:xfrm>
            <a:prstGeom prst="roundRect">
              <a:avLst>
                <a:gd fmla="val 16667" name="adj"/>
              </a:avLst>
            </a:prstGeom>
            <a:solidFill>
              <a:srgbClr val="248AC7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 txBox="1"/>
            <p:nvPr/>
          </p:nvSpPr>
          <p:spPr>
            <a:xfrm>
              <a:off x="27774" y="802342"/>
              <a:ext cx="6643202" cy="51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wentieth Century"/>
                <a:buNone/>
              </a:pPr>
              <a:r>
                <a:rPr lang="en-US" sz="2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Opportunity</a:t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0" y="1403997"/>
              <a:ext cx="6698750" cy="568949"/>
            </a:xfrm>
            <a:prstGeom prst="roundRect">
              <a:avLst>
                <a:gd fmla="val 16667" name="adj"/>
              </a:avLst>
            </a:prstGeom>
            <a:solidFill>
              <a:srgbClr val="2492C9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 txBox="1"/>
            <p:nvPr/>
          </p:nvSpPr>
          <p:spPr>
            <a:xfrm>
              <a:off x="27774" y="1431771"/>
              <a:ext cx="6643202" cy="51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wentieth Century"/>
                <a:buNone/>
              </a:pPr>
              <a:r>
                <a:rPr lang="en-US" sz="2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Market Analysis &amp; Competitor analysis </a:t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0" y="2033426"/>
              <a:ext cx="6698750" cy="568949"/>
            </a:xfrm>
            <a:prstGeom prst="roundRect">
              <a:avLst>
                <a:gd fmla="val 16667" name="adj"/>
              </a:avLst>
            </a:prstGeom>
            <a:solidFill>
              <a:srgbClr val="2499CB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 txBox="1"/>
            <p:nvPr/>
          </p:nvSpPr>
          <p:spPr>
            <a:xfrm>
              <a:off x="27774" y="2061200"/>
              <a:ext cx="6643202" cy="51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wentieth Century"/>
                <a:buNone/>
              </a:pPr>
              <a:r>
                <a:rPr lang="en-US" sz="2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Business Model</a:t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0" y="2662855"/>
              <a:ext cx="6698750" cy="568949"/>
            </a:xfrm>
            <a:prstGeom prst="roundRect">
              <a:avLst>
                <a:gd fmla="val 16667" name="adj"/>
              </a:avLst>
            </a:prstGeom>
            <a:solidFill>
              <a:srgbClr val="25A2CC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 txBox="1"/>
            <p:nvPr/>
          </p:nvSpPr>
          <p:spPr>
            <a:xfrm>
              <a:off x="27774" y="2690629"/>
              <a:ext cx="6643202" cy="51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wentieth Century"/>
                <a:buNone/>
              </a:pPr>
              <a:r>
                <a:rPr lang="en-US" sz="2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Marketing Plan</a:t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0" y="3292284"/>
              <a:ext cx="6698750" cy="568949"/>
            </a:xfrm>
            <a:prstGeom prst="roundRect">
              <a:avLst>
                <a:gd fmla="val 16667" name="adj"/>
              </a:avLst>
            </a:prstGeom>
            <a:solidFill>
              <a:srgbClr val="25A9CE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 txBox="1"/>
            <p:nvPr/>
          </p:nvSpPr>
          <p:spPr>
            <a:xfrm>
              <a:off x="27774" y="3320058"/>
              <a:ext cx="6643202" cy="51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wentieth Century"/>
                <a:buNone/>
              </a:pPr>
              <a:r>
                <a:rPr lang="en-US" sz="2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Operational Plan </a:t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0" y="3921714"/>
              <a:ext cx="6698750" cy="568949"/>
            </a:xfrm>
            <a:prstGeom prst="roundRect">
              <a:avLst>
                <a:gd fmla="val 16667" name="adj"/>
              </a:avLst>
            </a:prstGeom>
            <a:solidFill>
              <a:srgbClr val="24B2D1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 txBox="1"/>
            <p:nvPr/>
          </p:nvSpPr>
          <p:spPr>
            <a:xfrm>
              <a:off x="27774" y="3949488"/>
              <a:ext cx="6643202" cy="51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wentieth Century"/>
                <a:buNone/>
              </a:pPr>
              <a:r>
                <a:rPr lang="en-US" sz="2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Risk factors / Uncertainties and Mitigation strategies</a:t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0" y="4551143"/>
              <a:ext cx="6698750" cy="568949"/>
            </a:xfrm>
            <a:prstGeom prst="roundRect">
              <a:avLst>
                <a:gd fmla="val 16667" name="adj"/>
              </a:avLst>
            </a:prstGeom>
            <a:solidFill>
              <a:srgbClr val="25BAD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 txBox="1"/>
            <p:nvPr/>
          </p:nvSpPr>
          <p:spPr>
            <a:xfrm>
              <a:off x="27774" y="4578917"/>
              <a:ext cx="6643202" cy="51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wentieth Century"/>
                <a:buNone/>
              </a:pPr>
              <a:r>
                <a:rPr lang="en-US" sz="2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Entrepreneurial Background </a:t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0" y="5180572"/>
              <a:ext cx="6698750" cy="568949"/>
            </a:xfrm>
            <a:prstGeom prst="roundRect">
              <a:avLst>
                <a:gd fmla="val 16667" name="adj"/>
              </a:avLst>
            </a:prstGeom>
            <a:solidFill>
              <a:srgbClr val="25C4D4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 txBox="1"/>
            <p:nvPr/>
          </p:nvSpPr>
          <p:spPr>
            <a:xfrm>
              <a:off x="27774" y="5208346"/>
              <a:ext cx="6643202" cy="51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wentieth Century"/>
                <a:buNone/>
              </a:pPr>
              <a:r>
                <a:rPr lang="en-US" sz="2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Financial projections</a:t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0" y="5810001"/>
              <a:ext cx="6698750" cy="568949"/>
            </a:xfrm>
            <a:prstGeom prst="roundRect">
              <a:avLst>
                <a:gd fmla="val 16667" name="adj"/>
              </a:avLst>
            </a:prstGeom>
            <a:solidFill>
              <a:srgbClr val="25CCD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 txBox="1"/>
            <p:nvPr/>
          </p:nvSpPr>
          <p:spPr>
            <a:xfrm>
              <a:off x="27774" y="5837775"/>
              <a:ext cx="6643202" cy="513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Twentieth Century"/>
                <a:buNone/>
              </a:pPr>
              <a:r>
                <a:rPr lang="en-US" sz="21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Appendix (exhibits)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"/>
          <p:cNvSpPr/>
          <p:nvPr/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06" name="Google Shape;306;p6"/>
          <p:cNvSpPr txBox="1"/>
          <p:nvPr>
            <p:ph type="title"/>
          </p:nvPr>
        </p:nvSpPr>
        <p:spPr>
          <a:xfrm>
            <a:off x="643468" y="643467"/>
            <a:ext cx="3844126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Twentieth Century"/>
              <a:buNone/>
            </a:pPr>
            <a:r>
              <a:rPr b="1" lang="en-US" sz="3900" cap="none">
                <a:solidFill>
                  <a:srgbClr val="FFFFFF"/>
                </a:solidFill>
              </a:rPr>
              <a:t>1</a:t>
            </a:r>
            <a:r>
              <a:rPr b="1" lang="en-US" sz="3900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.Introduction </a:t>
            </a:r>
            <a:endParaRPr/>
          </a:p>
        </p:txBody>
      </p:sp>
      <p:grpSp>
        <p:nvGrpSpPr>
          <p:cNvPr id="307" name="Google Shape;307;p6"/>
          <p:cNvGrpSpPr/>
          <p:nvPr/>
        </p:nvGrpSpPr>
        <p:grpSpPr>
          <a:xfrm>
            <a:off x="5664981" y="1537263"/>
            <a:ext cx="6231449" cy="4350699"/>
            <a:chOff x="61106" y="583175"/>
            <a:chExt cx="6231449" cy="4350699"/>
          </a:xfrm>
        </p:grpSpPr>
        <p:sp>
          <p:nvSpPr>
            <p:cNvPr id="308" name="Google Shape;308;p6"/>
            <p:cNvSpPr/>
            <p:nvPr/>
          </p:nvSpPr>
          <p:spPr>
            <a:xfrm>
              <a:off x="61106" y="583175"/>
              <a:ext cx="824967" cy="824967"/>
            </a:xfrm>
            <a:prstGeom prst="ellipse">
              <a:avLst/>
            </a:prstGeom>
            <a:solidFill>
              <a:srgbClr val="2383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234349" y="756418"/>
              <a:ext cx="478481" cy="47848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1062852" y="583175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 txBox="1"/>
            <p:nvPr/>
          </p:nvSpPr>
          <p:spPr>
            <a:xfrm>
              <a:off x="1062852" y="583175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Basic background</a:t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3346244" y="583175"/>
              <a:ext cx="824967" cy="824967"/>
            </a:xfrm>
            <a:prstGeom prst="ellipse">
              <a:avLst/>
            </a:prstGeom>
            <a:solidFill>
              <a:srgbClr val="24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3519487" y="756418"/>
              <a:ext cx="478481" cy="47848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4347990" y="583175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 txBox="1"/>
            <p:nvPr/>
          </p:nvSpPr>
          <p:spPr>
            <a:xfrm>
              <a:off x="4347990" y="583175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Business &amp; objectives</a:t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61106" y="2346041"/>
              <a:ext cx="824967" cy="8249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234349" y="2519284"/>
              <a:ext cx="478481" cy="47848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1062852" y="2346041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 txBox="1"/>
            <p:nvPr/>
          </p:nvSpPr>
          <p:spPr>
            <a:xfrm>
              <a:off x="1062852" y="2346041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Major products and services to be offered </a:t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346244" y="2346041"/>
              <a:ext cx="824967" cy="824967"/>
            </a:xfrm>
            <a:prstGeom prst="ellipse">
              <a:avLst/>
            </a:prstGeom>
            <a:solidFill>
              <a:srgbClr val="3B8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519487" y="2519284"/>
              <a:ext cx="478481" cy="47848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4347990" y="2346041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 txBox="1"/>
            <p:nvPr/>
          </p:nvSpPr>
          <p:spPr>
            <a:xfrm>
              <a:off x="4347990" y="2346041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Location</a:t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61106" y="4108907"/>
              <a:ext cx="824967" cy="824967"/>
            </a:xfrm>
            <a:prstGeom prst="ellipse">
              <a:avLst/>
            </a:prstGeom>
            <a:solidFill>
              <a:srgbClr val="61A3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34349" y="4282150"/>
              <a:ext cx="478481" cy="478481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1062852" y="4108907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 txBox="1"/>
            <p:nvPr/>
          </p:nvSpPr>
          <p:spPr>
            <a:xfrm>
              <a:off x="1062852" y="4108907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Owner background details </a:t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3346244" y="4108907"/>
              <a:ext cx="824967" cy="824967"/>
            </a:xfrm>
            <a:prstGeom prst="ellipse">
              <a:avLst/>
            </a:prstGeom>
            <a:solidFill>
              <a:srgbClr val="2383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3519487" y="4282150"/>
              <a:ext cx="478481" cy="47848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4347990" y="4108907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 txBox="1"/>
            <p:nvPr/>
          </p:nvSpPr>
          <p:spPr>
            <a:xfrm>
              <a:off x="4347990" y="4108907"/>
              <a:ext cx="1944565" cy="8249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Any other points relevant 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8" name="Google Shape;338;p7"/>
          <p:cNvSpPr txBox="1"/>
          <p:nvPr>
            <p:ph type="title"/>
          </p:nvPr>
        </p:nvSpPr>
        <p:spPr>
          <a:xfrm>
            <a:off x="964788" y="804333"/>
            <a:ext cx="3391900" cy="52493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Twentieth Century"/>
              <a:buNone/>
            </a:pPr>
            <a:r>
              <a:rPr lang="en-US">
                <a:solidFill>
                  <a:srgbClr val="FFFFFF"/>
                </a:solidFill>
              </a:rPr>
              <a:t>2. THE OPPORTUNITY</a:t>
            </a:r>
            <a:endParaRPr/>
          </a:p>
        </p:txBody>
      </p:sp>
      <p:sp>
        <p:nvSpPr>
          <p:cNvPr id="339" name="Google Shape;339;p7"/>
          <p:cNvSpPr txBox="1"/>
          <p:nvPr>
            <p:ph idx="1" type="body"/>
          </p:nvPr>
        </p:nvSpPr>
        <p:spPr>
          <a:xfrm>
            <a:off x="4962221" y="804333"/>
            <a:ext cx="6921854" cy="5605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/>
              <a:t>what is the need / pain – how strong is the pain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/>
              <a:t>who has it (define your customer)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/>
              <a:t>why will they pay for it?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i="1" lang="en-US" sz="2400"/>
              <a:t>Have you have sensed or experienced a real problem, that’s an opportunity !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b="1" lang="en-US" sz="2400"/>
              <a:t>Your solution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/>
              <a:t>how will you fulfill this need (define your product)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Twentieth Century"/>
              <a:buAutoNum type="arabicPeriod"/>
            </a:pPr>
            <a:r>
              <a:rPr lang="en-US" sz="2400"/>
              <a:t>what value are you adding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5" name="Google Shape;345;p8"/>
          <p:cNvSpPr/>
          <p:nvPr/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6" name="Google Shape;346;p8"/>
          <p:cNvSpPr txBox="1"/>
          <p:nvPr>
            <p:ph type="title"/>
          </p:nvPr>
        </p:nvSpPr>
        <p:spPr>
          <a:xfrm>
            <a:off x="964800" y="260251"/>
            <a:ext cx="3391800" cy="57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wentieth Century"/>
              <a:buNone/>
            </a:pPr>
            <a:r>
              <a:rPr lang="en-US">
                <a:solidFill>
                  <a:srgbClr val="FFFFFF"/>
                </a:solidFill>
              </a:rPr>
              <a:t>3. </a:t>
            </a:r>
            <a:r>
              <a:rPr lang="en-US">
                <a:solidFill>
                  <a:srgbClr val="FFFFFF"/>
                </a:solidFill>
              </a:rPr>
              <a:t>THE MARKET -DESCRIBE THE MARKET OR THE CUSTOMERS YOU WIL</a:t>
            </a:r>
            <a:r>
              <a:rPr lang="en-US">
                <a:solidFill>
                  <a:srgbClr val="FFFFFF"/>
                </a:solidFill>
              </a:rPr>
              <a:t>L SERVE</a:t>
            </a:r>
            <a:br>
              <a:rPr lang="en-US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347" name="Google Shape;347;p8"/>
          <p:cNvSpPr txBox="1"/>
          <p:nvPr>
            <p:ph idx="1" type="body"/>
          </p:nvPr>
        </p:nvSpPr>
        <p:spPr>
          <a:xfrm>
            <a:off x="4951048" y="804332"/>
            <a:ext cx="7048694" cy="5793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-457200" lvl="1" marL="584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AutoNum type="arabicPeriod"/>
            </a:pPr>
            <a:r>
              <a:rPr lang="en-US" sz="2800"/>
              <a:t>What industry are you competing</a:t>
            </a:r>
            <a:endParaRPr/>
          </a:p>
          <a:p>
            <a:pPr indent="-457200" lvl="1" marL="584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Corbel"/>
              <a:buAutoNum type="arabicPeriod"/>
            </a:pPr>
            <a:r>
              <a:rPr lang="en-US" sz="2800"/>
              <a:t>Customer Segment – needs of each set of customers </a:t>
            </a:r>
            <a:endParaRPr/>
          </a:p>
          <a:p>
            <a:pPr indent="-457200" lvl="1" marL="584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Corbel"/>
              <a:buAutoNum type="arabicPeriod"/>
            </a:pPr>
            <a:r>
              <a:rPr lang="en-US" sz="2800"/>
              <a:t>Product for each segment </a:t>
            </a:r>
            <a:endParaRPr/>
          </a:p>
          <a:p>
            <a:pPr indent="-457200" lvl="1" marL="584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Corbel"/>
              <a:buAutoNum type="arabicPeriod"/>
            </a:pPr>
            <a:r>
              <a:rPr lang="en-US" sz="2800"/>
              <a:t>size</a:t>
            </a:r>
            <a:endParaRPr/>
          </a:p>
          <a:p>
            <a:pPr indent="-457200" lvl="1" marL="584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800"/>
              <a:buFont typeface="Corbel"/>
              <a:buAutoNum type="arabicPeriod"/>
            </a:pPr>
            <a:r>
              <a:rPr lang="en-US" sz="2800"/>
              <a:t>trends</a:t>
            </a:r>
            <a:endParaRPr/>
          </a:p>
          <a:p>
            <a:pPr indent="-457200" lvl="2" marL="765175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orbel"/>
              <a:buAutoNum type="arabicPeriod"/>
            </a:pPr>
            <a:r>
              <a:rPr lang="en-US" sz="2000"/>
              <a:t>Past growth rate ; past 1/2/3 years</a:t>
            </a:r>
            <a:endParaRPr/>
          </a:p>
          <a:p>
            <a:pPr indent="-457200" lvl="2" marL="765175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orbel"/>
              <a:buAutoNum type="arabicPeriod"/>
            </a:pPr>
            <a:r>
              <a:rPr lang="en-US" sz="2000"/>
              <a:t>Projected </a:t>
            </a:r>
            <a:r>
              <a:rPr lang="en-US" sz="2000"/>
              <a:t>growth</a:t>
            </a:r>
            <a:r>
              <a:rPr lang="en-US" sz="2000"/>
              <a:t> rate over the next 6m / 1 / 5 /10 years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"/>
          <p:cNvSpPr/>
          <p:nvPr/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3" name="Google Shape;353;p9"/>
          <p:cNvSpPr/>
          <p:nvPr/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54" name="Google Shape;354;p9"/>
          <p:cNvSpPr txBox="1"/>
          <p:nvPr>
            <p:ph type="title"/>
          </p:nvPr>
        </p:nvSpPr>
        <p:spPr>
          <a:xfrm>
            <a:off x="1024128" y="4911819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Twentieth Century"/>
              <a:buNone/>
            </a:pPr>
            <a:r>
              <a:rPr lang="en-US">
                <a:solidFill>
                  <a:srgbClr val="FFFFFF"/>
                </a:solidFill>
              </a:rPr>
              <a:t>COMPETITION</a:t>
            </a:r>
            <a:endParaRPr/>
          </a:p>
        </p:txBody>
      </p:sp>
      <p:sp>
        <p:nvSpPr>
          <p:cNvPr id="355" name="Google Shape;355;p9"/>
          <p:cNvSpPr txBox="1"/>
          <p:nvPr>
            <p:ph idx="1" type="body"/>
          </p:nvPr>
        </p:nvSpPr>
        <p:spPr>
          <a:xfrm>
            <a:off x="1024129" y="643467"/>
            <a:ext cx="8592482" cy="3606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 sz="2400"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Corbel"/>
              <a:buAutoNum type="arabicPeriod"/>
            </a:pPr>
            <a:r>
              <a:rPr lang="en-US" sz="2400"/>
              <a:t>Who are the current competitors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048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 sz="2400"/>
          </a:p>
          <a:p>
            <a:pPr indent="-3048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 sz="2400"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Corbel"/>
              <a:buAutoNum type="arabicPeriod"/>
            </a:pPr>
            <a:r>
              <a:rPr lang="en-US" sz="2400"/>
              <a:t>What resources do they control, what are their strengths and weaknesses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Corbel"/>
              <a:buAutoNum type="arabicPeriod"/>
            </a:pPr>
            <a:r>
              <a:rPr lang="en-US" sz="2400"/>
              <a:t>How will they respond to us </a:t>
            </a:r>
            <a:r>
              <a:rPr lang="en-US" sz="2400"/>
              <a:t>&amp; how</a:t>
            </a:r>
            <a:r>
              <a:rPr lang="en-US" sz="2400"/>
              <a:t> can we respond to their response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Corbel"/>
              <a:buNone/>
            </a:pPr>
            <a:r>
              <a:t/>
            </a:r>
            <a:endParaRPr sz="2400"/>
          </a:p>
        </p:txBody>
      </p:sp>
      <p:cxnSp>
        <p:nvCxnSpPr>
          <p:cNvPr id="356" name="Google Shape;356;p9"/>
          <p:cNvCxnSpPr/>
          <p:nvPr/>
        </p:nvCxnSpPr>
        <p:spPr>
          <a:xfrm rot="10800000">
            <a:off x="762000" y="5204427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357" name="Google Shape;357;p9"/>
          <p:cNvGraphicFramePr/>
          <p:nvPr/>
        </p:nvGraphicFramePr>
        <p:xfrm>
          <a:off x="1275919" y="159825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{6BB26DE8-3D6D-4895-9024-D006B06795FF}</a:tableStyleId>
              </a:tblPr>
              <a:tblGrid>
                <a:gridCol w="1471225"/>
                <a:gridCol w="1182800"/>
                <a:gridCol w="1291925"/>
                <a:gridCol w="1348050"/>
                <a:gridCol w="1072100"/>
                <a:gridCol w="1778350"/>
                <a:gridCol w="1444725"/>
              </a:tblGrid>
              <a:tr h="71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Name of competitor </a:t>
                      </a:r>
                      <a:endParaRPr sz="1800"/>
                    </a:p>
                  </a:txBody>
                  <a:tcPr marT="12825" marB="12825" marR="25650" marL="256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Location</a:t>
                      </a:r>
                      <a:endParaRPr sz="1800"/>
                    </a:p>
                  </a:txBody>
                  <a:tcPr marT="12825" marB="12825" marR="25650" marL="256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Products/ services  offered </a:t>
                      </a:r>
                      <a:endParaRPr sz="1800"/>
                    </a:p>
                  </a:txBody>
                  <a:tcPr marT="12825" marB="12825" marR="25650" marL="256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Estimated Turnover </a:t>
                      </a:r>
                      <a:endParaRPr sz="1800"/>
                    </a:p>
                  </a:txBody>
                  <a:tcPr marT="12825" marB="12825" marR="25650" marL="256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Pricing </a:t>
                      </a:r>
                      <a:endParaRPr sz="1800"/>
                    </a:p>
                  </a:txBody>
                  <a:tcPr marT="12825" marB="12825" marR="25650" marL="256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Differentiation with others </a:t>
                      </a:r>
                      <a:endParaRPr sz="1800"/>
                    </a:p>
                  </a:txBody>
                  <a:tcPr marT="12825" marB="12825" marR="25650" marL="256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Comments</a:t>
                      </a:r>
                      <a:endParaRPr sz="1800"/>
                    </a:p>
                  </a:txBody>
                  <a:tcPr marT="12825" marB="12825" marR="25650" marL="2565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"/>
          <p:cNvSpPr/>
          <p:nvPr/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63" name="Google Shape;363;p10"/>
          <p:cNvSpPr txBox="1"/>
          <p:nvPr>
            <p:ph type="title"/>
          </p:nvPr>
        </p:nvSpPr>
        <p:spPr>
          <a:xfrm>
            <a:off x="643468" y="643467"/>
            <a:ext cx="3415612" cy="5571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Twentieth Century"/>
              <a:buNone/>
            </a:pPr>
            <a:r>
              <a:rPr lang="en-US">
                <a:solidFill>
                  <a:srgbClr val="FFFFFF"/>
                </a:solidFill>
              </a:rPr>
              <a:t>4. BUSINESS MODEL</a:t>
            </a:r>
            <a:endParaRPr/>
          </a:p>
        </p:txBody>
      </p:sp>
      <p:grpSp>
        <p:nvGrpSpPr>
          <p:cNvPr id="364" name="Google Shape;364;p10"/>
          <p:cNvGrpSpPr/>
          <p:nvPr/>
        </p:nvGrpSpPr>
        <p:grpSpPr>
          <a:xfrm>
            <a:off x="5495693" y="954088"/>
            <a:ext cx="5903912" cy="5903912"/>
            <a:chOff x="586068" y="0"/>
            <a:chExt cx="5903912" cy="5903912"/>
          </a:xfrm>
        </p:grpSpPr>
        <p:sp>
          <p:nvSpPr>
            <p:cNvPr id="365" name="Google Shape;365;p10"/>
            <p:cNvSpPr/>
            <p:nvPr/>
          </p:nvSpPr>
          <p:spPr>
            <a:xfrm>
              <a:off x="586068" y="0"/>
              <a:ext cx="5903912" cy="5903912"/>
            </a:xfrm>
            <a:prstGeom prst="diamond">
              <a:avLst/>
            </a:prstGeom>
            <a:solidFill>
              <a:srgbClr val="CBD8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1146940" y="560871"/>
              <a:ext cx="2302525" cy="2302525"/>
            </a:xfrm>
            <a:prstGeom prst="roundRect">
              <a:avLst>
                <a:gd fmla="val 16667" name="adj"/>
              </a:avLst>
            </a:prstGeom>
            <a:solidFill>
              <a:srgbClr val="2383C6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0"/>
            <p:cNvSpPr txBox="1"/>
            <p:nvPr/>
          </p:nvSpPr>
          <p:spPr>
            <a:xfrm>
              <a:off x="1259340" y="673271"/>
              <a:ext cx="2077725" cy="2077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What is the business – in details </a:t>
              </a:r>
              <a:endParaRPr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3626583" y="560871"/>
              <a:ext cx="2302525" cy="2302525"/>
            </a:xfrm>
            <a:prstGeom prst="roundRect">
              <a:avLst>
                <a:gd fmla="val 16667" name="adj"/>
              </a:avLst>
            </a:prstGeom>
            <a:solidFill>
              <a:srgbClr val="24CED7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0"/>
            <p:cNvSpPr txBox="1"/>
            <p:nvPr/>
          </p:nvSpPr>
          <p:spPr>
            <a:xfrm>
              <a:off x="3738983" y="673271"/>
              <a:ext cx="2077725" cy="2077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how will you make money. List all the sources of revenue</a:t>
              </a: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1146940" y="3040514"/>
              <a:ext cx="2302525" cy="2302525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0"/>
            <p:cNvSpPr txBox="1"/>
            <p:nvPr/>
          </p:nvSpPr>
          <p:spPr>
            <a:xfrm>
              <a:off x="1259340" y="3152914"/>
              <a:ext cx="2077725" cy="2077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What are the Capital costs – fixed and working capital </a:t>
              </a: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3626583" y="3040514"/>
              <a:ext cx="2302525" cy="2302525"/>
            </a:xfrm>
            <a:prstGeom prst="roundRect">
              <a:avLst>
                <a:gd fmla="val 16667" name="adj"/>
              </a:avLst>
            </a:prstGeom>
            <a:solidFill>
              <a:srgbClr val="3B8850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0"/>
            <p:cNvSpPr txBox="1"/>
            <p:nvPr/>
          </p:nvSpPr>
          <p:spPr>
            <a:xfrm>
              <a:off x="3738983" y="3152914"/>
              <a:ext cx="2077725" cy="2077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wentieth Century"/>
                <a:buNone/>
              </a:pPr>
              <a:r>
                <a:rPr lang="en-US" sz="28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Sources of financing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2020-01-20T17:18:09Z</dcterms:created>
  <dc:creator>Tony Jose</dc:creator>
</cp:coreProperties>
</file>